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1" r:id="rId1"/>
  </p:sldMasterIdLst>
  <p:notesMasterIdLst>
    <p:notesMasterId r:id="rId39"/>
  </p:notesMasterIdLst>
  <p:sldIdLst>
    <p:sldId id="298" r:id="rId2"/>
    <p:sldId id="257" r:id="rId3"/>
    <p:sldId id="256" r:id="rId4"/>
    <p:sldId id="258" r:id="rId5"/>
    <p:sldId id="262" r:id="rId6"/>
    <p:sldId id="263" r:id="rId7"/>
    <p:sldId id="264" r:id="rId8"/>
    <p:sldId id="261" r:id="rId9"/>
    <p:sldId id="259" r:id="rId10"/>
    <p:sldId id="260" r:id="rId11"/>
    <p:sldId id="265" r:id="rId12"/>
    <p:sldId id="266" r:id="rId13"/>
    <p:sldId id="271" r:id="rId14"/>
    <p:sldId id="269" r:id="rId15"/>
    <p:sldId id="270" r:id="rId16"/>
    <p:sldId id="288" r:id="rId17"/>
    <p:sldId id="272" r:id="rId18"/>
    <p:sldId id="289" r:id="rId19"/>
    <p:sldId id="290" r:id="rId20"/>
    <p:sldId id="282" r:id="rId21"/>
    <p:sldId id="283" r:id="rId22"/>
    <p:sldId id="291" r:id="rId23"/>
    <p:sldId id="281" r:id="rId24"/>
    <p:sldId id="284" r:id="rId25"/>
    <p:sldId id="286" r:id="rId26"/>
    <p:sldId id="287" r:id="rId27"/>
    <p:sldId id="267" r:id="rId28"/>
    <p:sldId id="280" r:id="rId29"/>
    <p:sldId id="279" r:id="rId30"/>
    <p:sldId id="292" r:id="rId31"/>
    <p:sldId id="293" r:id="rId32"/>
    <p:sldId id="299" r:id="rId33"/>
    <p:sldId id="295" r:id="rId34"/>
    <p:sldId id="296" r:id="rId35"/>
    <p:sldId id="268" r:id="rId36"/>
    <p:sldId id="278" r:id="rId37"/>
    <p:sldId id="297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84" autoAdjust="0"/>
    <p:restoredTop sz="90870" autoAdjust="0"/>
  </p:normalViewPr>
  <p:slideViewPr>
    <p:cSldViewPr>
      <p:cViewPr>
        <p:scale>
          <a:sx n="55" d="100"/>
          <a:sy n="55" d="100"/>
        </p:scale>
        <p:origin x="-3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1CAF86-F289-4E7C-90E8-504C8EB6E7C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011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E189-65D3-4278-901C-4AF7627464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528A-F65E-4B59-B26E-C56233F80DB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714D-F240-49D8-A5C5-3BDAF253C4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A1CF-EA2C-4F4F-9230-612FD74583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4E46-7010-4001-B075-EB8B5CA8E3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7621-D68A-4FC7-885D-BBB1AA0FF4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65FC-107A-48E9-BF9B-A85B534D34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58B5-6C79-4EC1-83E1-547C17EA81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9EBF-00D3-4834-A30A-AE13E92085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C82-D12F-4044-8E50-688D62E96F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8826-D045-438A-B671-3F47832546A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2C020-7AE1-428E-BC84-2D5420C32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Om%C3%A9ga-3" TargetMode="External"/><Relationship Id="rId2" Type="http://schemas.openxmlformats.org/officeDocument/2006/relationships/hyperlink" Target="http://fr.wikipedia.org/wiki/Acide_%CE%B1-linol%C3%A9niqu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fr.wikipedia.org/wiki/Vitamine" TargetMode="External"/><Relationship Id="rId3" Type="http://schemas.openxmlformats.org/officeDocument/2006/relationships/hyperlink" Target="http://fr.wikipedia.org/wiki/Sang" TargetMode="External"/><Relationship Id="rId7" Type="http://schemas.openxmlformats.org/officeDocument/2006/relationships/hyperlink" Target="http://fr.wikipedia.org/wiki/Prot%C3%A9ine" TargetMode="External"/><Relationship Id="rId12" Type="http://schemas.openxmlformats.org/officeDocument/2006/relationships/hyperlink" Target="http://fr.wikipedia.org/wiki/Fibre" TargetMode="External"/><Relationship Id="rId2" Type="http://schemas.openxmlformats.org/officeDocument/2006/relationships/hyperlink" Target="http://fr.wikipedia.org/wiki/Syst%C3%A8me_circulatoir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r.wikipedia.org/wiki/Lipide" TargetMode="External"/><Relationship Id="rId11" Type="http://schemas.openxmlformats.org/officeDocument/2006/relationships/hyperlink" Target="http://fr.wikipedia.org/wiki/Cellule_(biologie)" TargetMode="External"/><Relationship Id="rId5" Type="http://schemas.openxmlformats.org/officeDocument/2006/relationships/hyperlink" Target="http://fr.wikipedia.org/wiki/Glucide" TargetMode="External"/><Relationship Id="rId10" Type="http://schemas.openxmlformats.org/officeDocument/2006/relationships/hyperlink" Target="http://fr.wikipedia.org/wiki/Eau" TargetMode="External"/><Relationship Id="rId4" Type="http://schemas.openxmlformats.org/officeDocument/2006/relationships/hyperlink" Target="http://fr.wikipedia.org/wiki/Lymphe" TargetMode="External"/><Relationship Id="rId9" Type="http://schemas.openxmlformats.org/officeDocument/2006/relationships/hyperlink" Target="http://fr.wikipedia.org/wiki/Sels_min%C3%A9rau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fr.wikipedia.org/wiki/Textile" TargetMode="External"/><Relationship Id="rId3" Type="http://schemas.openxmlformats.org/officeDocument/2006/relationships/hyperlink" Target="http://fr.wikipedia.org/wiki/Linaceae" TargetMode="External"/><Relationship Id="rId7" Type="http://schemas.openxmlformats.org/officeDocument/2006/relationships/hyperlink" Target="http://fr.wikipedia.org/wiki/Corde_(outil)" TargetMode="External"/><Relationship Id="rId2" Type="http://schemas.openxmlformats.org/officeDocument/2006/relationships/hyperlink" Target="http://fr.wikipedia.org/wiki/Plant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r.wikipedia.org/wiki/Ol%C3%A9agineux" TargetMode="External"/><Relationship Id="rId5" Type="http://schemas.openxmlformats.org/officeDocument/2006/relationships/hyperlink" Target="http://fr.wikipedia.org/wiki/Graine" TargetMode="External"/><Relationship Id="rId4" Type="http://schemas.openxmlformats.org/officeDocument/2006/relationships/hyperlink" Target="http://fr.wikipedia.org/wiki/Fibr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Encre" TargetMode="External"/><Relationship Id="rId2" Type="http://schemas.openxmlformats.org/officeDocument/2006/relationships/hyperlink" Target="http://fr.wikipedia.org/wiki/Huile_de_li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r.wikipedia.org/wiki/Om%C3%A9ga_3" TargetMode="External"/><Relationship Id="rId4" Type="http://schemas.openxmlformats.org/officeDocument/2006/relationships/hyperlink" Target="http://fr.wikipedia.org/wiki/Peintur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fr.wikipedia.org/wiki/Fibr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002060"/>
          </a:solidFill>
        </p:spPr>
        <p:txBody>
          <a:bodyPr/>
          <a:lstStyle/>
          <a:p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Message pour le 21 /01/12</a:t>
            </a:r>
            <a:b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  <a:solidFill>
            <a:srgbClr val="002060"/>
          </a:solidFill>
        </p:spPr>
        <p:txBody>
          <a:bodyPr/>
          <a:lstStyle/>
          <a:p>
            <a:endParaRPr lang="fr-FR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Chants suggérés : 1</a:t>
            </a:r>
            <a:r>
              <a:rPr lang="fr-FR" sz="40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er</a:t>
            </a:r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:  H&amp;L n° 32</a:t>
            </a:r>
          </a:p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2</a:t>
            </a:r>
            <a:r>
              <a:rPr lang="fr-FR" sz="40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ème</a:t>
            </a:r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H&amp;L n° 591</a:t>
            </a:r>
          </a:p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ou chant spécial en rapport</a:t>
            </a:r>
          </a:p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3</a:t>
            </a:r>
            <a:r>
              <a:rPr lang="fr-FR" sz="40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ème</a:t>
            </a:r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H&amp;L n°328 ou 339</a:t>
            </a:r>
          </a:p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Texte de méditation : Mat 22: 8- 12</a:t>
            </a:r>
          </a:p>
          <a:p>
            <a:endParaRPr lang="fr-FR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fr-FR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txBody>
          <a:bodyPr/>
          <a:lstStyle/>
          <a:p>
            <a:endParaRPr lang="fr-FR" sz="4000" b="1" dirty="0" smtClean="0">
              <a:ln>
                <a:solidFill>
                  <a:srgbClr val="FFFF00"/>
                </a:solidFill>
              </a:ln>
            </a:endParaRPr>
          </a:p>
          <a:p>
            <a:endParaRPr lang="fr-FR" sz="4000" b="1" dirty="0">
              <a:ln>
                <a:solidFill>
                  <a:srgbClr val="FFFF00"/>
                </a:solidFill>
              </a:ln>
            </a:endParaRPr>
          </a:p>
          <a:p>
            <a:r>
              <a:rPr lang="fr-FR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 </a:t>
            </a:r>
            <a:r>
              <a:rPr lang="fr-FR" sz="40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lin est riche en </a:t>
            </a:r>
            <a:r>
              <a:rPr lang="fr-FR" sz="4000" b="1" u="sng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tooltip="Acide α-linolénique"/>
              </a:rPr>
              <a:t>acide alpha-</a:t>
            </a:r>
            <a:r>
              <a:rPr lang="fr-FR" sz="4000" b="1" u="sng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tooltip="Acide α-linolénique"/>
              </a:rPr>
              <a:t>linolénique</a:t>
            </a:r>
            <a:r>
              <a:rPr lang="fr-FR" sz="40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(ALA), et constitue la plus importante source végétale d'</a:t>
            </a:r>
            <a:r>
              <a:rPr lang="fr-FR" sz="4000" b="1" u="sng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tooltip="Oméga-3"/>
              </a:rPr>
              <a:t>oméga-3</a:t>
            </a:r>
            <a:r>
              <a:rPr lang="fr-FR" sz="40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L'huile, ou les graines de lin peuvent intervenir dans l'alimentation humaine.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fr-FR" sz="40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C’est sous l’Égypte des pharaons que l’usage du lin a commencé à se développer. </a:t>
            </a:r>
            <a:endParaRPr lang="fr-FR" sz="4000" b="1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fr-FR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 </a:t>
            </a:r>
            <a:r>
              <a:rPr lang="fr-FR" sz="40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lin </a:t>
            </a:r>
            <a:r>
              <a:rPr lang="fr-FR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fibre était alors, pour confectionner des vêtements, des </a:t>
            </a:r>
            <a:r>
              <a:rPr lang="fr-FR" sz="40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tissus funéraires</a:t>
            </a:r>
            <a:r>
              <a:rPr lang="fr-FR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des </a:t>
            </a:r>
            <a:r>
              <a:rPr lang="fr-FR" sz="40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voiles pour </a:t>
            </a:r>
            <a:r>
              <a:rPr lang="fr-FR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bateau, des cordages </a:t>
            </a:r>
            <a:r>
              <a:rPr lang="fr-FR" sz="40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 </a:t>
            </a:r>
            <a:r>
              <a:rPr lang="fr-FR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 filets</a:t>
            </a:r>
            <a:r>
              <a:rPr lang="fr-FR" sz="40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Les graines étaient consommées pour leurs qualités nutritives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>
              <a:buNone/>
            </a:pPr>
            <a:r>
              <a:rPr lang="fr-FR" sz="4000" b="1" dirty="0" smtClean="0">
                <a:ln>
                  <a:solidFill>
                    <a:srgbClr val="FFFF00"/>
                  </a:solidFill>
                </a:ln>
              </a:rPr>
              <a:t>  </a:t>
            </a:r>
          </a:p>
          <a:p>
            <a:pPr>
              <a:buNone/>
            </a:pPr>
            <a:r>
              <a:rPr lang="fr-FR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fr-FR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 lin est important pour le système cardio-vasculaire, le système nerveux, le système digestif et l’habillement.</a:t>
            </a:r>
          </a:p>
          <a:p>
            <a:pPr>
              <a:buNone/>
            </a:pPr>
            <a:r>
              <a:rPr lang="fr-FR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Il protège l’intérieur comme l’extérieur </a:t>
            </a:r>
          </a:p>
          <a:p>
            <a:pPr>
              <a:buNone/>
            </a:pPr>
            <a:r>
              <a:rPr lang="fr-FR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D’abord considérons le mécanisme de la digestion </a:t>
            </a:r>
            <a:endParaRPr lang="fr-FR" sz="40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67135" y="188640"/>
            <a:ext cx="8708468" cy="6480720"/>
            <a:chOff x="0" y="0"/>
            <a:chExt cx="674" cy="512"/>
          </a:xfrm>
        </p:grpSpPr>
        <p:pic>
          <p:nvPicPr>
            <p:cNvPr id="28674" name="Picture 2" descr="InsertedImage.jpg"/>
            <p:cNvPicPr>
              <a:picLocks noChangeAspect="1"/>
            </p:cNvPicPr>
            <p:nvPr/>
          </p:nvPicPr>
          <p:blipFill>
            <a:blip r:embed="rId2" cstate="print"/>
            <a:srcRect l="4742" r="4742"/>
            <a:stretch>
              <a:fillRect/>
            </a:stretch>
          </p:blipFill>
          <p:spPr bwMode="auto">
            <a:xfrm>
              <a:off x="17" y="14"/>
              <a:ext cx="640" cy="48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/>
              <a:tailEnd/>
            </a:ln>
            <a:effectLst/>
          </p:spPr>
        </p:pic>
        <p:pic>
          <p:nvPicPr>
            <p:cNvPr id="28675" name="Picture 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74" cy="512"/>
            </a:xfrm>
            <a:prstGeom prst="rect">
              <a:avLst/>
            </a:prstGeom>
            <a:no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idx="1"/>
          </p:nvPr>
        </p:nvSpPr>
        <p:spPr>
          <a:xfrm>
            <a:off x="395536" y="404664"/>
            <a:ext cx="8062664" cy="5976664"/>
          </a:xfrm>
        </p:spPr>
        <p:txBody>
          <a:bodyPr/>
          <a:lstStyle/>
          <a:p>
            <a:r>
              <a:rPr lang="fr-FR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 intestins humains</a:t>
            </a:r>
            <a:endParaRPr lang="fr-FR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>
              <a:buNone/>
            </a:pPr>
            <a:r>
              <a:rPr lang="fr-FR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Les aliments sont modifiés au niveau de la bouche, donnant un bol alimentaire, qui devient le chyme dans l'estomac. </a:t>
            </a:r>
          </a:p>
          <a:p>
            <a:pPr>
              <a:buNone/>
            </a:pPr>
            <a:r>
              <a:rPr lang="fr-FR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Le duodénum qui suit l’estomac est l'endroit où se déversent :</a:t>
            </a:r>
          </a:p>
          <a:p>
            <a:r>
              <a:rPr lang="fr-FR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 chyme alimentaire,</a:t>
            </a:r>
          </a:p>
          <a:p>
            <a:r>
              <a:rPr lang="fr-FR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bile,</a:t>
            </a:r>
          </a:p>
          <a:p>
            <a:r>
              <a:rPr lang="fr-FR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 suc pancréatique,</a:t>
            </a:r>
          </a:p>
          <a:p>
            <a:r>
              <a:rPr lang="fr-FR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 suc intestinal</a:t>
            </a:r>
          </a:p>
          <a:p>
            <a:endParaRPr lang="fr-FR" sz="4000" b="1" dirty="0" smtClean="0">
              <a:ln>
                <a:solidFill>
                  <a:srgbClr val="FFFF00"/>
                </a:solidFill>
              </a:ln>
            </a:endParaRPr>
          </a:p>
          <a:p>
            <a:endParaRPr lang="fr-FR" sz="4000" b="1" dirty="0" smtClean="0">
              <a:ln>
                <a:solidFill>
                  <a:srgbClr val="FFFF00"/>
                </a:solidFill>
              </a:ln>
            </a:endParaRPr>
          </a:p>
          <a:p>
            <a:endParaRPr lang="fr-FR" sz="4000" b="1" dirty="0">
              <a:ln>
                <a:solidFill>
                  <a:srgbClr val="FFFF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08520" y="0"/>
            <a:ext cx="8964488" cy="6858000"/>
          </a:xfrm>
        </p:spPr>
        <p:txBody>
          <a:bodyPr/>
          <a:lstStyle/>
          <a:p>
            <a:endParaRPr lang="fr-FR" sz="4000" b="1" dirty="0" smtClean="0">
              <a:ln>
                <a:solidFill>
                  <a:srgbClr val="FFFF00"/>
                </a:solidFill>
              </a:ln>
            </a:endParaRPr>
          </a:p>
          <a:p>
            <a:endParaRPr lang="fr-FR" sz="4000" b="1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fr-FR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 sucs intestinaux transforment le chyme alimentaire en nutriments.</a:t>
            </a:r>
          </a:p>
          <a:p>
            <a:r>
              <a:rPr lang="fr-FR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 nutriments sont :</a:t>
            </a:r>
          </a:p>
          <a:p>
            <a:r>
              <a:rPr lang="fr-FR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l'eau,</a:t>
            </a:r>
          </a:p>
          <a:p>
            <a:r>
              <a:rPr lang="fr-FR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 sels minéraux,</a:t>
            </a:r>
          </a:p>
          <a:p>
            <a:r>
              <a:rPr lang="fr-FR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 vitamines,</a:t>
            </a:r>
          </a:p>
          <a:p>
            <a:r>
              <a:rPr lang="fr-FR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 glucose,</a:t>
            </a:r>
          </a:p>
          <a:p>
            <a:r>
              <a:rPr lang="fr-FR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 acides aminés,</a:t>
            </a:r>
          </a:p>
          <a:p>
            <a:r>
              <a:rPr lang="fr-FR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 acides gras,</a:t>
            </a:r>
          </a:p>
          <a:p>
            <a:r>
              <a:rPr lang="fr-FR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 glycérol.</a:t>
            </a:r>
          </a:p>
          <a:p>
            <a:endParaRPr lang="fr-FR" sz="4000" b="1" dirty="0">
              <a:ln>
                <a:solidFill>
                  <a:srgbClr val="FFFF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>
              <a:buNone/>
            </a:pPr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Quand la digestion se passe bien, au bout de 5 à 6h les nutriments se retrouvent dans les intestins, sont absorbés dans le sang, transportés dans le </a:t>
            </a:r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action="ppaction://hlinkfile" tooltip="Système circulatoire"/>
              </a:rPr>
              <a:t>système circulatoire</a:t>
            </a:r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action="ppaction://hlinkfile" tooltip="Sang"/>
              </a:rPr>
              <a:t>sang</a:t>
            </a:r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et </a:t>
            </a:r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action="ppaction://hlinkfile" tooltip="Lymphe"/>
              </a:rPr>
              <a:t>lymphe</a:t>
            </a:r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pour répondre aux besoins en </a:t>
            </a:r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file" tooltip="Glucide"/>
              </a:rPr>
              <a:t>glucides</a:t>
            </a:r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 action="ppaction://hlinkfile" tooltip="Lipide"/>
              </a:rPr>
              <a:t>lipides</a:t>
            </a:r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 action="ppaction://hlinkfile" tooltip="Protéine"/>
              </a:rPr>
              <a:t>protéines</a:t>
            </a:r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8" action="ppaction://hlinkfile" tooltip="Vitamine"/>
              </a:rPr>
              <a:t>vitamines</a:t>
            </a:r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9" action="ppaction://hlinkfile" tooltip="Sels minéraux"/>
              </a:rPr>
              <a:t>sels minéraux</a:t>
            </a:r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et </a:t>
            </a:r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0" action="ppaction://hlinkfile" tooltip="Eau"/>
              </a:rPr>
              <a:t>eau</a:t>
            </a:r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des </a:t>
            </a:r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1" action="ppaction://hlinkfile" tooltip="Cellule (biologie)"/>
              </a:rPr>
              <a:t>cellules</a:t>
            </a:r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l'organisme. Les parties non-assimilables comme les </a:t>
            </a:r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2" action="ppaction://hlinkfile" tooltip="Fibre"/>
              </a:rPr>
              <a:t>fibres</a:t>
            </a:r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sont rejetées avec les fèces</a:t>
            </a:r>
            <a:endParaRPr lang="fr-FR" sz="36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99592" y="260648"/>
            <a:ext cx="6681713" cy="4829274"/>
            <a:chOff x="0" y="0"/>
            <a:chExt cx="674" cy="512"/>
          </a:xfrm>
        </p:grpSpPr>
        <p:pic>
          <p:nvPicPr>
            <p:cNvPr id="29698" name="Picture 2" descr="InsertedImage.jpg"/>
            <p:cNvPicPr>
              <a:picLocks noChangeAspect="1"/>
            </p:cNvPicPr>
            <p:nvPr/>
          </p:nvPicPr>
          <p:blipFill>
            <a:blip r:embed="rId2" cstate="print"/>
            <a:srcRect l="-38889" r="-38889"/>
            <a:stretch>
              <a:fillRect/>
            </a:stretch>
          </p:blipFill>
          <p:spPr bwMode="auto">
            <a:xfrm>
              <a:off x="17" y="14"/>
              <a:ext cx="640" cy="48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/>
              <a:tailEnd/>
            </a:ln>
            <a:effectLst/>
          </p:spPr>
        </p:pic>
        <p:pic>
          <p:nvPicPr>
            <p:cNvPr id="29699" name="Picture 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74" cy="512"/>
            </a:xfrm>
            <a:prstGeom prst="rect">
              <a:avLst/>
            </a:prstGeom>
            <a:no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553641" y="4846657"/>
            <a:ext cx="8036719" cy="1367027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Quand la digestion ne se réalise pas correctement, il peut se produire une constipation</a:t>
            </a:r>
            <a:endParaRPr lang="fr-FR" sz="40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idx="1"/>
          </p:nvPr>
        </p:nvSpPr>
        <p:spPr>
          <a:xfrm>
            <a:off x="553641" y="6264315"/>
            <a:ext cx="8036719" cy="593685"/>
          </a:xfrm>
        </p:spPr>
        <p:txBody>
          <a:bodyPr/>
          <a:lstStyle/>
          <a:p>
            <a:r>
              <a:rPr lang="fr-FR" dirty="0" smtClean="0"/>
              <a:t>        </a:t>
            </a:r>
            <a:endParaRPr lang="fr-F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0"/>
            <a:ext cx="8278688" cy="6096000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fr-FR" sz="3600" b="1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 lin est un laxatif d’action mécanique  qui consiste en une  lubrification  de la paroi intestinale, une augmentation du volume de la masse fécale, et une accélération du transit.</a:t>
            </a:r>
          </a:p>
          <a:p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Mais il ne faut pas en abuser. </a:t>
            </a:r>
          </a:p>
          <a:p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consommation quotidienne de graines de lin devrait tourner autour de 3-4 c. à table.</a:t>
            </a:r>
          </a:p>
          <a:p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 graines grillées et mixées sont beaucoup plus  digestes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>
              <a:buNone/>
            </a:pPr>
            <a:r>
              <a:rPr lang="fr-FR" dirty="0" smtClean="0"/>
              <a:t> </a:t>
            </a:r>
          </a:p>
          <a:p>
            <a:pPr>
              <a:buNone/>
            </a:pPr>
            <a:r>
              <a:rPr lang="fr-FR" dirty="0" smtClean="0"/>
              <a:t>   </a:t>
            </a:r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Grâce à leur taux de fibres élevé, les graines de lin diminuent la constipation constituent un excellent aliment pour les diabétiques, contribuent à diminuer le taux de mauvais cholestérol dans le sang, réduisent les symptômes de la ménopause, préviennent l'ostéoporose.</a:t>
            </a:r>
            <a:endParaRPr lang="fr-FR" sz="3600" b="1" dirty="0" smtClean="0">
              <a:ln w="18415" cmpd="sng">
                <a:solidFill>
                  <a:srgbClr val="FFFF00"/>
                </a:solidFill>
                <a:prstDash val="solid"/>
              </a:ln>
            </a:endParaRP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fr-FR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PETIT </a:t>
            </a:r>
            <a:r>
              <a:rPr lang="fr-FR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MAIS </a:t>
            </a:r>
            <a:r>
              <a:rPr lang="fr-FR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GRAND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>
              <a:buNone/>
            </a:pPr>
            <a:r>
              <a:rPr lang="fr-FR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</a:p>
          <a:p>
            <a:pPr>
              <a:buNone/>
            </a:pPr>
            <a:r>
              <a:rPr lang="fr-FR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fr-FR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fr-FR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Cela </a:t>
            </a:r>
            <a:r>
              <a:rPr lang="fr-FR" sz="4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semble un non sens mais sachez qu’il ne faut pas se fier à l’apparence. </a:t>
            </a:r>
          </a:p>
          <a:p>
            <a:pPr>
              <a:buNone/>
            </a:pPr>
            <a:r>
              <a:rPr lang="fr-FR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Nous </a:t>
            </a:r>
            <a:r>
              <a:rPr lang="fr-FR" sz="4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aimerions vous présenter  le Lin, </a:t>
            </a:r>
            <a:r>
              <a:rPr lang="fr-FR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petit </a:t>
            </a:r>
            <a:r>
              <a:rPr lang="fr-FR" sz="4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dans la main mais large d’utilisation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342061" y="732235"/>
            <a:ext cx="4141143" cy="5393531"/>
            <a:chOff x="0" y="0"/>
            <a:chExt cx="464" cy="604"/>
          </a:xfrm>
        </p:grpSpPr>
        <p:pic>
          <p:nvPicPr>
            <p:cNvPr id="37890" name="Picture 2" descr="InsertedImage.jpg"/>
            <p:cNvPicPr>
              <a:picLocks noChangeAspect="1"/>
            </p:cNvPicPr>
            <p:nvPr/>
          </p:nvPicPr>
          <p:blipFill>
            <a:blip r:embed="rId2" cstate="print"/>
            <a:srcRect l="3931" r="3931"/>
            <a:stretch>
              <a:fillRect/>
            </a:stretch>
          </p:blipFill>
          <p:spPr bwMode="auto">
            <a:xfrm>
              <a:off x="17" y="14"/>
              <a:ext cx="430" cy="572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/>
              <a:tailEnd/>
            </a:ln>
            <a:effectLst/>
          </p:spPr>
        </p:pic>
        <p:pic>
          <p:nvPicPr>
            <p:cNvPr id="37891" name="Picture 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64" cy="604"/>
            </a:xfrm>
            <a:prstGeom prst="rect">
              <a:avLst/>
            </a:prstGeom>
            <a:no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4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fr-FR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Lin, un nettoyeur</a:t>
            </a:r>
            <a:br>
              <a:rPr lang="fr-FR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fr-FR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étonnant</a:t>
            </a:r>
            <a:endParaRPr lang="fr-FR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idx="1"/>
          </p:nvPr>
        </p:nvSpPr>
        <p:spPr>
          <a:xfrm>
            <a:off x="179512" y="1844824"/>
            <a:ext cx="8278688" cy="4251176"/>
          </a:xfrm>
        </p:spPr>
        <p:txBody>
          <a:bodyPr/>
          <a:lstStyle/>
          <a:p>
            <a:pPr>
              <a:buNone/>
            </a:pPr>
            <a:endParaRPr lang="fr-FR" b="1" dirty="0" smtClean="0"/>
          </a:p>
          <a:p>
            <a:pPr>
              <a:buNone/>
            </a:pPr>
            <a:r>
              <a:rPr lang="fr-FR" b="1" dirty="0"/>
              <a:t> </a:t>
            </a:r>
            <a:r>
              <a:rPr lang="fr-FR" b="1" dirty="0" smtClean="0"/>
              <a:t>  Nettoyage </a:t>
            </a:r>
            <a:r>
              <a:rPr lang="fr-FR" b="1" dirty="0"/>
              <a:t>des canalisations transportant le </a:t>
            </a:r>
            <a:r>
              <a:rPr lang="fr-FR" b="1" dirty="0" smtClean="0"/>
              <a:t>sang. Ces fibres contribuent aussi à la santé du </a:t>
            </a:r>
            <a:r>
              <a:rPr lang="fr-FR" b="1" dirty="0" err="1" smtClean="0"/>
              <a:t>coeur</a:t>
            </a:r>
            <a:r>
              <a:rPr lang="fr-FR" b="1" dirty="0" smtClean="0"/>
              <a:t> puisqu'elles sont bourrées d'antioxydants qui nous protègent contre les maladies associées au </a:t>
            </a:r>
            <a:r>
              <a:rPr lang="fr-FR" b="1" dirty="0" err="1" smtClean="0"/>
              <a:t>coeur</a:t>
            </a:r>
            <a:endParaRPr lang="fr-FR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71914" y="593404"/>
            <a:ext cx="7597969" cy="6264696"/>
            <a:chOff x="-6" y="-14"/>
            <a:chExt cx="674" cy="512"/>
          </a:xfrm>
        </p:grpSpPr>
        <p:pic>
          <p:nvPicPr>
            <p:cNvPr id="38914" name="Picture 2" descr="InsertedImage.jpg"/>
            <p:cNvPicPr>
              <a:picLocks noChangeAspect="1"/>
            </p:cNvPicPr>
            <p:nvPr/>
          </p:nvPicPr>
          <p:blipFill>
            <a:blip r:embed="rId2" cstate="print"/>
            <a:srcRect t="7295" b="7295"/>
            <a:stretch>
              <a:fillRect/>
            </a:stretch>
          </p:blipFill>
          <p:spPr bwMode="auto">
            <a:xfrm>
              <a:off x="17" y="14"/>
              <a:ext cx="640" cy="48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/>
              <a:tailEnd/>
            </a:ln>
            <a:effectLst/>
          </p:spPr>
        </p:pic>
        <p:pic>
          <p:nvPicPr>
            <p:cNvPr id="38915" name="Picture 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6" y="-14"/>
              <a:ext cx="674" cy="512"/>
            </a:xfrm>
            <a:prstGeom prst="rect">
              <a:avLst/>
            </a:prstGeom>
            <a:no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fr-FR" sz="3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Ouvrant la voie à la circulation du </a:t>
            </a:r>
            <a:r>
              <a:rPr lang="fr-FR" sz="3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sang </a:t>
            </a:r>
            <a:r>
              <a:rPr lang="fr-F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en diminuant le taux du mauvais cholestérol dans le sang, </a:t>
            </a:r>
            <a:endParaRPr lang="fr-FR" sz="3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idx="1"/>
          </p:nvPr>
        </p:nvSpPr>
        <p:spPr>
          <a:xfrm>
            <a:off x="521550" y="5909901"/>
            <a:ext cx="8050269" cy="948099"/>
          </a:xfrm>
        </p:spPr>
        <p:txBody>
          <a:bodyPr/>
          <a:lstStyle/>
          <a:p>
            <a:endParaRPr lang="fr-FR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txBody>
          <a:bodyPr>
            <a:normAutofit fontScale="92500"/>
          </a:bodyPr>
          <a:lstStyle/>
          <a:p>
            <a:endParaRPr lang="fr-FR" sz="3600" b="1" dirty="0" smtClean="0"/>
          </a:p>
          <a:p>
            <a:pPr>
              <a:buNone/>
            </a:pPr>
            <a:r>
              <a:rPr lang="fr-FR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Son taux de </a:t>
            </a:r>
            <a:r>
              <a:rPr lang="fr-FR" sz="4000" b="1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phytoestrogènes</a:t>
            </a:r>
            <a:r>
              <a:rPr lang="fr-FR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élevé diminue les risques de souffrir d'un cancer du sein</a:t>
            </a:r>
          </a:p>
          <a:p>
            <a:pPr>
              <a:buNone/>
            </a:pPr>
            <a:r>
              <a:rPr lang="fr-FR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Le lin Améliore la qualité de la peau.</a:t>
            </a:r>
            <a:br>
              <a:rPr lang="fr-FR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fr-FR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 application externe, le lin sert à soigner les inflammations cutanées : furoncles, anthrax, …en calmant l’ulcération tout en drainant le pus.</a:t>
            </a:r>
          </a:p>
          <a:p>
            <a:pPr>
              <a:buNone/>
            </a:pPr>
            <a:endParaRPr lang="fr-FR" sz="3600" b="1" dirty="0" smtClean="0"/>
          </a:p>
          <a:p>
            <a:pPr>
              <a:buNone/>
            </a:pPr>
            <a:r>
              <a:rPr lang="fr-FR" sz="3600" b="1" dirty="0" smtClean="0"/>
              <a:t/>
            </a:r>
            <a:br>
              <a:rPr lang="fr-FR" sz="3600" b="1" dirty="0" smtClean="0"/>
            </a:br>
            <a:endParaRPr lang="fr-F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 smtClean="0"/>
              <a:t> </a:t>
            </a:r>
            <a:endParaRPr lang="fr-FR" b="1" dirty="0" smtClean="0"/>
          </a:p>
          <a:p>
            <a:pPr>
              <a:buNone/>
            </a:pPr>
            <a:r>
              <a:rPr lang="fr-FR" sz="43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Il traite aussi :</a:t>
            </a:r>
          </a:p>
          <a:p>
            <a:pPr>
              <a:buNone/>
            </a:pPr>
            <a:endParaRPr lang="fr-FR" sz="4300" b="1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fr-FR" sz="43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- les douleurs pulmonaires telles que la toux chronique ou aigüe, la bronchite et l’emphysème.</a:t>
            </a:r>
            <a:br>
              <a:rPr lang="fr-FR" sz="43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fr-FR" sz="43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fr-FR" sz="43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fr-FR" sz="43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 les troubles urinaires tels que la cystite chronique.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161359" y="1821656"/>
            <a:ext cx="3321844" cy="4304109"/>
            <a:chOff x="0" y="0"/>
            <a:chExt cx="372" cy="482"/>
          </a:xfrm>
        </p:grpSpPr>
        <p:pic>
          <p:nvPicPr>
            <p:cNvPr id="39938" name="Picture 2" descr="InsertedImage.jpg"/>
            <p:cNvPicPr>
              <a:picLocks noChangeAspect="1"/>
            </p:cNvPicPr>
            <p:nvPr/>
          </p:nvPicPr>
          <p:blipFill>
            <a:blip r:embed="rId2" cstate="print"/>
            <a:srcRect t="-26448" b="-26448"/>
            <a:stretch>
              <a:fillRect/>
            </a:stretch>
          </p:blipFill>
          <p:spPr bwMode="auto">
            <a:xfrm>
              <a:off x="17" y="14"/>
              <a:ext cx="338" cy="45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/>
              <a:tailEnd/>
            </a:ln>
            <a:effectLst/>
          </p:spPr>
        </p:pic>
        <p:pic>
          <p:nvPicPr>
            <p:cNvPr id="39939" name="Picture 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372" cy="482"/>
            </a:xfrm>
            <a:prstGeom prst="rect">
              <a:avLst/>
            </a:prstGeom>
            <a:no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7799784" cy="116632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b="1" dirty="0" smtClean="0"/>
              <a:t>L’Oméga-3 intervient dans la </a:t>
            </a:r>
            <a:r>
              <a:rPr lang="fr-FR" sz="3600" b="1" dirty="0"/>
              <a:t>fonction cérébrale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idx="1"/>
          </p:nvPr>
        </p:nvSpPr>
        <p:spPr>
          <a:xfrm>
            <a:off x="0" y="1340768"/>
            <a:ext cx="5436096" cy="5517232"/>
          </a:xfrm>
          <a:solidFill>
            <a:schemeClr val="bg1"/>
          </a:solidFill>
        </p:spPr>
        <p:txBody>
          <a:bodyPr/>
          <a:lstStyle/>
          <a:p>
            <a:endParaRPr lang="fr-FR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fr-FR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 Dr</a:t>
            </a:r>
            <a:r>
              <a:rPr lang="fr-FR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Ralph </a:t>
            </a:r>
            <a:r>
              <a:rPr lang="fr-FR" dirty="0" err="1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Holman</a:t>
            </a:r>
            <a:r>
              <a:rPr lang="fr-FR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Université </a:t>
            </a:r>
            <a:r>
              <a:rPr lang="fr-FR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du </a:t>
            </a:r>
            <a:r>
              <a:rPr lang="fr-FR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Minnessota</a:t>
            </a:r>
            <a:r>
              <a:rPr lang="fr-FR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décrit de </a:t>
            </a:r>
            <a:r>
              <a:rPr lang="fr-FR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bons résultats </a:t>
            </a:r>
            <a:r>
              <a:rPr lang="fr-FR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contre: La </a:t>
            </a:r>
            <a:r>
              <a:rPr lang="fr-FR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dépression, </a:t>
            </a:r>
            <a:r>
              <a:rPr lang="fr-FR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schizophrénie</a:t>
            </a:r>
            <a:r>
              <a:rPr lang="fr-FR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fr-FR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Troubles de </a:t>
            </a:r>
            <a:r>
              <a:rPr lang="fr-FR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l'Attention </a:t>
            </a:r>
            <a:r>
              <a:rPr lang="fr-FR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L’Hyperactivité </a:t>
            </a:r>
            <a:r>
              <a:rPr lang="fr-FR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(TDAH),    </a:t>
            </a:r>
            <a:r>
              <a:rPr lang="fr-FR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Les troubles </a:t>
            </a:r>
            <a:r>
              <a:rPr lang="fr-FR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 </a:t>
            </a:r>
            <a:r>
              <a:rPr lang="fr-FR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type </a:t>
            </a:r>
            <a:r>
              <a:rPr lang="fr-FR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Autistique, etc.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0965" name="Rectangle 5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/>
          <a:lstStyle/>
          <a:p>
            <a:pPr>
              <a:buNone/>
            </a:pPr>
            <a:endParaRPr lang="fr-FR" sz="4000" dirty="0"/>
          </a:p>
          <a:p>
            <a:pPr>
              <a:buNone/>
            </a:pPr>
            <a:r>
              <a:rPr lang="fr-FR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</a:p>
          <a:p>
            <a:pPr>
              <a:buNone/>
            </a:pPr>
            <a:r>
              <a:rPr lang="fr-F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fr-FR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fr-FR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 lin a son application pour nettoyer, restaurer l’intérieur mais aussi il sert à la confection de vêtements, de couvertures et pas des moindres</a:t>
            </a:r>
            <a:endParaRPr lang="fr-FR" sz="40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78594"/>
            <a:ext cx="8036719" cy="127581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7999"/>
          </a:xfrm>
          <a:solidFill>
            <a:schemeClr val="tx2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fr-FR" sz="36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fr-FR" sz="3600" b="1" u="sng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Apocalypse 19 : 6-9</a:t>
            </a:r>
          </a:p>
          <a:p>
            <a:pPr>
              <a:buNone/>
            </a:pPr>
            <a:r>
              <a:rPr lang="fr-FR" sz="36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6. </a:t>
            </a:r>
            <a:r>
              <a:rPr lang="fr-FR" sz="36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Et </a:t>
            </a:r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j’entendis </a:t>
            </a:r>
            <a:r>
              <a:rPr lang="fr-FR" sz="36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comme une voix d' une foule nombreuse</a:t>
            </a:r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fr-FR" sz="36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comme </a:t>
            </a:r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bruit </a:t>
            </a:r>
            <a:r>
              <a:rPr lang="fr-FR" sz="36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 </a:t>
            </a:r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grosses </a:t>
            </a:r>
            <a:r>
              <a:rPr lang="fr-FR" sz="36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eaux, et comme </a:t>
            </a:r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bruit de forts coups de tonnerre, </a:t>
            </a:r>
            <a:r>
              <a:rPr lang="fr-FR" sz="36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disant: Alléluia! car le </a:t>
            </a:r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Seigneur</a:t>
            </a:r>
            <a:r>
              <a:rPr lang="fr-FR" sz="36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notre Dieu, le Tout- puissant, est entré dans son règne</a:t>
            </a:r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fr-FR" sz="36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7. </a:t>
            </a:r>
            <a:r>
              <a:rPr lang="fr-FR" sz="36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Réjouissons- nous et tressaillons de joie, et donnons- lui gloire; car les noces de l 'Agneau sont venues; et </a:t>
            </a:r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son épouse </a:t>
            </a:r>
            <a:r>
              <a:rPr lang="fr-FR" sz="36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s' est </a:t>
            </a:r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préparée</a:t>
            </a:r>
            <a:r>
              <a:rPr lang="fr-FR" sz="3600" b="1" dirty="0" smtClean="0"/>
              <a:t> </a:t>
            </a:r>
          </a:p>
          <a:p>
            <a:pPr>
              <a:buNone/>
            </a:pPr>
            <a:endParaRPr lang="fr-FR"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Du lin pour le vêtement céleste</a:t>
            </a:r>
          </a:p>
          <a:p>
            <a:pPr>
              <a:buNone/>
            </a:pPr>
            <a:endParaRPr lang="fr-FR" sz="3600" b="1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fr-FR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3600" b="1" dirty="0">
                <a:solidFill>
                  <a:srgbClr val="FF0000"/>
                </a:solidFill>
              </a:rPr>
              <a:t> </a:t>
            </a:r>
            <a:r>
              <a:rPr lang="fr-FR" sz="3600" b="1" dirty="0" smtClean="0">
                <a:solidFill>
                  <a:srgbClr val="FF0000"/>
                </a:solidFill>
              </a:rPr>
              <a:t> </a:t>
            </a:r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8. et il lui a été donné d 'être vêtu de fin lin, éclatant [et] pur, car le fin lin, ce sont les œuvres de justice des saints. </a:t>
            </a:r>
          </a:p>
          <a:p>
            <a:pPr>
              <a:buNone/>
            </a:pPr>
            <a:r>
              <a:rPr lang="fr-FR" sz="3600" b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9. </a:t>
            </a:r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Et il me dit: Ecris: Heureux ceux qui sont conviés au banquet des noces de l' Agneau. Et il me dit: Ce sont ici les véritables paroles de Dieu.</a:t>
            </a:r>
            <a:endParaRPr lang="fr-FR" sz="36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00B050"/>
          </a:solidFill>
        </p:spPr>
        <p:txBody>
          <a:bodyPr/>
          <a:lstStyle/>
          <a:p>
            <a:r>
              <a:rPr lang="fr-FR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Qui donne ce vêtement ?</a:t>
            </a:r>
            <a:endParaRPr lang="fr-FR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  <a:solidFill>
            <a:schemeClr val="accent1"/>
          </a:solidFill>
        </p:spPr>
        <p:txBody>
          <a:bodyPr/>
          <a:lstStyle/>
          <a:p>
            <a:pPr>
              <a:buNone/>
            </a:pPr>
            <a:r>
              <a:rPr lang="fr-FR" sz="3600" b="1" u="sng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Matt 22:10-14     </a:t>
            </a:r>
          </a:p>
          <a:p>
            <a:pPr>
              <a:buNone/>
            </a:pPr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10. Ces serviteurs étant sortis, [s 'en allèrent] par les chemins, rassemblèrent tous ceux qu' ils trouvèrent, tant méchants que bons, et la [salle] des noces fut remplie de gens qui étaient à table. </a:t>
            </a:r>
          </a:p>
          <a:p>
            <a:pPr>
              <a:buNone/>
            </a:pPr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11. Et le roi, étant entré pour voir ceux qui étaient à table, aperçut là un homme qui  n 'était pas vêtu d'une robe de noces.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/>
          <a:lstStyle/>
          <a:p>
            <a:pPr>
              <a:buNone/>
            </a:pPr>
            <a:r>
              <a:rPr lang="fr-FR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12. Et il lui dit: Mon ami, comment es- tu entré ici, sans avoir une robe de noces? Et il eut la bouche fermée.</a:t>
            </a:r>
          </a:p>
          <a:p>
            <a:pPr>
              <a:buNone/>
            </a:pPr>
            <a:r>
              <a:rPr lang="fr-FR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fr-FR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13. Alors le roi dit aux serviteurs: Liez- le pieds et mains, emportez- le, et jetez- le dans les ténèbres du dehors: là seront les pleurs et les grincements de dents. </a:t>
            </a:r>
          </a:p>
          <a:p>
            <a:pPr>
              <a:buNone/>
            </a:pPr>
            <a:endParaRPr lang="fr-FR" b="1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fr-FR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14. Car il y a beaucoup d 'appelés, mais peu d'élus</a:t>
            </a:r>
            <a:r>
              <a:rPr lang="fr-FR" b="1" dirty="0" smtClean="0">
                <a:ln>
                  <a:solidFill>
                    <a:srgbClr val="FFFF00"/>
                  </a:solidFill>
                </a:ln>
              </a:rPr>
              <a:t>.</a:t>
            </a:r>
            <a:endParaRPr lang="fr-FR" b="1" dirty="0">
              <a:ln>
                <a:solidFill>
                  <a:srgbClr val="FFFF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"/>
          <p:cNvGrpSpPr>
            <a:grpSpLocks noGrp="1"/>
          </p:cNvGrpSpPr>
          <p:nvPr/>
        </p:nvGrpSpPr>
        <p:grpSpPr bwMode="auto">
          <a:xfrm>
            <a:off x="971600" y="116632"/>
            <a:ext cx="7920880" cy="6264696"/>
            <a:chOff x="0" y="0"/>
            <a:chExt cx="674" cy="512"/>
          </a:xfrm>
        </p:grpSpPr>
        <p:pic>
          <p:nvPicPr>
            <p:cNvPr id="7" name="Picture 2" descr="InsertedImage.jpg"/>
            <p:cNvPicPr>
              <a:picLocks noChangeAspect="1"/>
            </p:cNvPicPr>
            <p:nvPr/>
          </p:nvPicPr>
          <p:blipFill>
            <a:blip r:embed="rId2" cstate="print"/>
            <a:srcRect t="22144" b="22144"/>
            <a:stretch>
              <a:fillRect/>
            </a:stretch>
          </p:blipFill>
          <p:spPr bwMode="auto">
            <a:xfrm>
              <a:off x="17" y="14"/>
              <a:ext cx="640" cy="48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/>
              <a:tailEnd/>
            </a:ln>
            <a:effectLst/>
          </p:spPr>
        </p:pic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74" cy="512"/>
            </a:xfrm>
            <a:prstGeom prst="rect">
              <a:avLst/>
            </a:prstGeom>
            <a:no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364088" y="1268760"/>
            <a:ext cx="3609876" cy="5589240"/>
            <a:chOff x="0" y="0"/>
            <a:chExt cx="372" cy="482"/>
          </a:xfrm>
        </p:grpSpPr>
        <p:pic>
          <p:nvPicPr>
            <p:cNvPr id="44034" name="Picture 2" descr="InsertedImage.jpg"/>
            <p:cNvPicPr>
              <a:picLocks noChangeAspect="1"/>
            </p:cNvPicPr>
            <p:nvPr/>
          </p:nvPicPr>
          <p:blipFill>
            <a:blip r:embed="rId2" cstate="print"/>
            <a:srcRect l="16228" r="16228"/>
            <a:stretch>
              <a:fillRect/>
            </a:stretch>
          </p:blipFill>
          <p:spPr bwMode="auto">
            <a:xfrm>
              <a:off x="17" y="14"/>
              <a:ext cx="338" cy="45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/>
              <a:tailEnd/>
            </a:ln>
            <a:effectLst/>
          </p:spPr>
        </p:pic>
        <p:pic>
          <p:nvPicPr>
            <p:cNvPr id="44035" name="Picture 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372" cy="482"/>
            </a:xfrm>
            <a:prstGeom prst="rect">
              <a:avLst/>
            </a:prstGeom>
            <a:no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75656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fr-FR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 noces de l'Agneau sont venues...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idx="1"/>
          </p:nvPr>
        </p:nvSpPr>
        <p:spPr>
          <a:xfrm>
            <a:off x="0" y="1412776"/>
            <a:ext cx="5436096" cy="5445224"/>
          </a:xfrm>
          <a:solidFill>
            <a:schemeClr val="tx2"/>
          </a:solidFill>
        </p:spPr>
        <p:txBody>
          <a:bodyPr/>
          <a:lstStyle/>
          <a:p>
            <a:endParaRPr lang="fr-F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Voulez-vous </a:t>
            </a:r>
            <a:r>
              <a:rPr lang="fr-FR" sz="36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être présent?</a:t>
            </a:r>
          </a:p>
          <a:p>
            <a:r>
              <a:rPr lang="fr-FR" sz="36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Prévoyez-vous </a:t>
            </a:r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d’être là?</a:t>
            </a:r>
            <a:endParaRPr lang="fr-FR" sz="36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fr-FR" sz="36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vez-vous réservé votre place? </a:t>
            </a:r>
            <a:endParaRPr lang="fr-FR" sz="36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Vous </a:t>
            </a:r>
            <a:r>
              <a:rPr lang="fr-FR" sz="36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avez été invité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39552" y="1"/>
            <a:ext cx="7848872" cy="5589239"/>
            <a:chOff x="0" y="0"/>
            <a:chExt cx="674" cy="494"/>
          </a:xfrm>
        </p:grpSpPr>
        <p:pic>
          <p:nvPicPr>
            <p:cNvPr id="45058" name="Picture 2" descr="InsertedImage.jpg"/>
            <p:cNvPicPr>
              <a:picLocks noChangeAspect="1"/>
            </p:cNvPicPr>
            <p:nvPr/>
          </p:nvPicPr>
          <p:blipFill>
            <a:blip r:embed="rId2" cstate="print"/>
            <a:srcRect l="7062" r="7062"/>
            <a:stretch>
              <a:fillRect/>
            </a:stretch>
          </p:blipFill>
          <p:spPr bwMode="auto">
            <a:xfrm>
              <a:off x="17" y="14"/>
              <a:ext cx="640" cy="48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/>
              <a:tailEnd/>
            </a:ln>
            <a:effectLst/>
          </p:spPr>
        </p:pic>
        <p:pic>
          <p:nvPicPr>
            <p:cNvPr id="45059" name="Picture 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74" cy="491"/>
            </a:xfrm>
            <a:prstGeom prst="rect">
              <a:avLst/>
            </a:prstGeom>
            <a:no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150442"/>
            <a:ext cx="9144000" cy="911351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fr-FR" sz="38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 </a:t>
            </a:r>
            <a:r>
              <a:rPr lang="fr-FR" sz="38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r>
              <a:rPr lang="fr-FR" sz="38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fr-FR" sz="38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vêtement de mariage pour </a:t>
            </a:r>
            <a:r>
              <a:rPr lang="fr-FR" sz="38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vous</a:t>
            </a:r>
            <a:r>
              <a:rPr lang="fr-FR" sz="3800" b="1" dirty="0" smtClean="0"/>
              <a:t/>
            </a:r>
            <a:br>
              <a:rPr lang="fr-FR" sz="3800" b="1" dirty="0" smtClean="0"/>
            </a:br>
            <a:endParaRPr lang="fr-FR" sz="3800" b="1" dirty="0"/>
          </a:p>
        </p:txBody>
      </p:sp>
      <p:sp>
        <p:nvSpPr>
          <p:cNvPr id="45061" name="Rectangle 5"/>
          <p:cNvSpPr>
            <a:spLocks noGrp="1" noChangeArrowheads="1"/>
          </p:cNvSpPr>
          <p:nvPr>
            <p:ph idx="1"/>
          </p:nvPr>
        </p:nvSpPr>
        <p:spPr>
          <a:xfrm>
            <a:off x="0" y="5656746"/>
            <a:ext cx="9144000" cy="1201253"/>
          </a:xfrm>
          <a:solidFill>
            <a:schemeClr val="tx2"/>
          </a:solidFill>
        </p:spPr>
        <p:txBody>
          <a:bodyPr/>
          <a:lstStyle/>
          <a:p>
            <a:pPr>
              <a:buNone/>
            </a:pP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fr-FR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Tandis qu’il veut vous couvrir </a:t>
            </a:r>
            <a:r>
              <a:rPr lang="fr-FR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à </a:t>
            </a:r>
            <a:r>
              <a:rPr lang="fr-FR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l'extérieur qu’en est-il de l’intérieur...</a:t>
            </a:r>
            <a:endParaRPr lang="fr-FR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74" cy="512"/>
          </a:xfrm>
        </p:grpSpPr>
        <p:pic>
          <p:nvPicPr>
            <p:cNvPr id="5" name="Picture 2" descr="InsertedImage.jpg"/>
            <p:cNvPicPr>
              <a:picLocks noChangeAspect="1"/>
            </p:cNvPicPr>
            <p:nvPr/>
          </p:nvPicPr>
          <p:blipFill>
            <a:blip r:embed="rId2" cstate="print"/>
            <a:srcRect t="3178" b="3178"/>
            <a:stretch>
              <a:fillRect/>
            </a:stretch>
          </p:blipFill>
          <p:spPr bwMode="auto">
            <a:xfrm>
              <a:off x="17" y="14"/>
              <a:ext cx="640" cy="48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/>
              <a:tailEnd/>
            </a:ln>
            <a:effectLst/>
          </p:spPr>
        </p:pic>
        <p:pic>
          <p:nvPicPr>
            <p:cNvPr id="6" name="Picture 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74" cy="512"/>
            </a:xfrm>
            <a:prstGeom prst="rect">
              <a:avLst/>
            </a:prstGeom>
            <a:no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pPr>
              <a:buNone/>
            </a:pPr>
            <a:endParaRPr lang="fr-FR" dirty="0" smtClean="0"/>
          </a:p>
          <a:p>
            <a:r>
              <a:rPr lang="fr-FR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Jésus peut commencer le nettoyage de l’intérieur, si vous le voulez, pour vous revêtir de la robe de justice des saints et vous faire briller en Sa présence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2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521550" y="178594"/>
            <a:ext cx="8100900" cy="4921217"/>
          </a:xfrm>
        </p:spPr>
        <p:txBody>
          <a:bodyPr/>
          <a:lstStyle/>
          <a:p>
            <a:r>
              <a:rPr lang="fr-FR" sz="5100" b="1" dirty="0" smtClean="0"/>
              <a:t/>
            </a:r>
            <a:br>
              <a:rPr lang="fr-FR" sz="5100" b="1" dirty="0" smtClean="0"/>
            </a:br>
            <a:r>
              <a:rPr lang="fr-FR" sz="5100" b="1" dirty="0"/>
              <a:t/>
            </a:r>
            <a:br>
              <a:rPr lang="fr-FR" sz="5100" b="1" dirty="0"/>
            </a:br>
            <a:r>
              <a:rPr lang="fr-FR" sz="51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Voulez-vous </a:t>
            </a:r>
            <a:r>
              <a:rPr lang="fr-FR" sz="51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commencer à </a:t>
            </a:r>
            <a:r>
              <a:rPr lang="fr-FR" sz="51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vous </a:t>
            </a:r>
            <a:r>
              <a:rPr lang="fr-FR" sz="51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préparer aujourd'hui</a:t>
            </a:r>
            <a:r>
              <a:rPr lang="fr-FR" sz="51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r>
              <a:rPr lang="fr-FR" sz="5100" b="1" dirty="0" smtClean="0"/>
              <a:t/>
            </a:r>
            <a:br>
              <a:rPr lang="fr-FR" sz="5100" b="1" dirty="0" smtClean="0"/>
            </a:br>
            <a:r>
              <a:rPr lang="fr-FR" sz="51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Etes-vous prêts?</a:t>
            </a:r>
            <a:endParaRPr lang="fr-FR" sz="5100" b="1" dirty="0">
              <a:ln w="18415" cmpd="sng">
                <a:solidFill>
                  <a:srgbClr val="FFFF00"/>
                </a:solidFill>
                <a:prstDash val="solid"/>
              </a:ln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68397" y="340532"/>
            <a:ext cx="8303423" cy="6227567"/>
            <a:chOff x="0" y="0"/>
            <a:chExt cx="799" cy="606"/>
          </a:xfrm>
        </p:grpSpPr>
        <p:pic>
          <p:nvPicPr>
            <p:cNvPr id="49154" name="Picture 2" descr="InsertedImage.jpg"/>
            <p:cNvPicPr>
              <a:picLocks noChangeAspect="1"/>
            </p:cNvPicPr>
            <p:nvPr/>
          </p:nvPicPr>
          <p:blipFill>
            <a:blip r:embed="rId2" cstate="print"/>
            <a:srcRect t="1077" b="1077"/>
            <a:stretch>
              <a:fillRect/>
            </a:stretch>
          </p:blipFill>
          <p:spPr bwMode="auto">
            <a:xfrm>
              <a:off x="17" y="14"/>
              <a:ext cx="765" cy="574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/>
              <a:tailEnd/>
            </a:ln>
            <a:effectLst/>
          </p:spPr>
        </p:pic>
        <p:pic>
          <p:nvPicPr>
            <p:cNvPr id="49155" name="Picture 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799" cy="606"/>
            </a:xfrm>
            <a:prstGeom prst="rect">
              <a:avLst/>
            </a:prstGeom>
            <a:no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  <p:sp>
        <p:nvSpPr>
          <p:cNvPr id="5" name="ZoneTexte 4"/>
          <p:cNvSpPr txBox="1"/>
          <p:nvPr/>
        </p:nvSpPr>
        <p:spPr>
          <a:xfrm>
            <a:off x="1027856" y="2061973"/>
            <a:ext cx="6784504" cy="2896464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fr-FR" sz="4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Jésus s’approche de toi, il veut parler à ton cœur </a:t>
            </a:r>
            <a:r>
              <a:rPr lang="fr-FR" sz="46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fr-FR" sz="4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aujourd’hui, veux-tu le recevoir?</a:t>
            </a:r>
            <a:endParaRPr lang="fr-FR" sz="46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>
              <a:buNone/>
            </a:pPr>
            <a:r>
              <a:rPr lang="fr-FR" b="1" dirty="0" smtClean="0"/>
              <a:t>  </a:t>
            </a:r>
          </a:p>
          <a:p>
            <a:pPr>
              <a:buNone/>
            </a:pPr>
            <a:r>
              <a:rPr lang="fr-FR" b="1" dirty="0"/>
              <a:t> </a:t>
            </a:r>
            <a:r>
              <a:rPr lang="fr-FR" b="1" dirty="0" smtClean="0"/>
              <a:t>  </a:t>
            </a:r>
          </a:p>
          <a:p>
            <a:pPr>
              <a:buNone/>
            </a:pPr>
            <a:r>
              <a:rPr lang="fr-FR" b="1" dirty="0"/>
              <a:t> </a:t>
            </a:r>
            <a:r>
              <a:rPr lang="fr-FR" b="1" dirty="0" smtClean="0"/>
              <a:t>  </a:t>
            </a:r>
            <a:r>
              <a:rPr lang="fr-FR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Viens à lui, donne lui la préférence, il t’aime et veut ton bonheur, ne lui résiste pas.</a:t>
            </a:r>
          </a:p>
          <a:p>
            <a:pPr>
              <a:buNone/>
            </a:pPr>
            <a:r>
              <a:rPr lang="fr-FR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Il frappe, réponds- lui aujourd’hui !</a:t>
            </a:r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>
              <a:buNone/>
            </a:pPr>
            <a:r>
              <a:rPr lang="fr-FR" dirty="0" smtClean="0"/>
              <a:t>  </a:t>
            </a:r>
          </a:p>
          <a:p>
            <a:pPr>
              <a:buNone/>
            </a:pPr>
            <a:r>
              <a:rPr lang="fr-FR" b="1" dirty="0">
                <a:ln>
                  <a:solidFill>
                    <a:srgbClr val="FFFF00"/>
                  </a:solidFill>
                </a:ln>
              </a:rPr>
              <a:t> </a:t>
            </a:r>
            <a:r>
              <a:rPr lang="fr-FR" b="1" dirty="0" smtClean="0">
                <a:ln>
                  <a:solidFill>
                    <a:srgbClr val="FFFF00"/>
                  </a:solidFill>
                </a:ln>
              </a:rPr>
              <a:t>  </a:t>
            </a:r>
            <a:r>
              <a:rPr lang="fr-FR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Prière de consécration</a:t>
            </a:r>
          </a:p>
          <a:p>
            <a:endParaRPr lang="fr-FR" sz="4000" b="1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fr-FR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Chant final : H&amp;L n°328 ou 339</a:t>
            </a:r>
          </a:p>
          <a:p>
            <a:endParaRPr lang="fr-FR" sz="4000" b="1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fr-FR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Bénédictions </a:t>
            </a:r>
          </a:p>
          <a:p>
            <a:pPr>
              <a:buNone/>
            </a:pPr>
            <a:endParaRPr lang="fr-FR" sz="4000" b="1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fr-FR" sz="4000" b="1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fr-FR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Bon sabbat</a:t>
            </a:r>
            <a:endParaRPr lang="fr-FR" sz="40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7245424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endParaRPr lang="fr-F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fr-F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fr-F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Message  préparé par Docteur Simone SEJOR -PELIS</a:t>
            </a:r>
          </a:p>
          <a:p>
            <a:pPr>
              <a:buNone/>
            </a:pP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Directrice des Ministères de santé de l’Eglise adventiste du 7</a:t>
            </a:r>
            <a:r>
              <a:rPr lang="fr-FR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ème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jour de la Guadeloupe</a:t>
            </a:r>
          </a:p>
          <a:p>
            <a:pPr>
              <a:buNone/>
            </a:pP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Inspiré d’un cours du Dr ALVA Manuel    gastroentérologue au Texas (USA).</a:t>
            </a:r>
          </a:p>
          <a:p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 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txBody>
          <a:bodyPr/>
          <a:lstStyle/>
          <a:p>
            <a:endParaRPr lang="fr-FR" dirty="0" smtClean="0"/>
          </a:p>
          <a:p>
            <a:endParaRPr lang="fr-FR" sz="3600" b="1" dirty="0"/>
          </a:p>
          <a:p>
            <a:r>
              <a:rPr lang="fr-FR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 </a:t>
            </a:r>
            <a:r>
              <a:rPr lang="fr-FR" sz="36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lin cultivé </a:t>
            </a:r>
            <a:r>
              <a:rPr lang="fr-FR" sz="3600" b="1" i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fr-FR" sz="3600" b="1" i="1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Linum</a:t>
            </a:r>
            <a:r>
              <a:rPr lang="fr-FR" sz="3600" b="1" i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fr-FR" sz="3600" b="1" i="1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usitatissimum</a:t>
            </a:r>
            <a:r>
              <a:rPr lang="fr-FR" sz="3600" b="1" i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r>
              <a:rPr lang="fr-FR" sz="36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est une </a:t>
            </a:r>
            <a:r>
              <a:rPr lang="fr-FR" sz="3600" b="1" u="sng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tooltip="Plante"/>
              </a:rPr>
              <a:t>plante</a:t>
            </a:r>
            <a:r>
              <a:rPr lang="fr-FR" sz="36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herbacée annuelle de la famille des </a:t>
            </a:r>
            <a:r>
              <a:rPr lang="fr-FR" sz="3600" b="1" i="1" u="sng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tooltip="Linaceae"/>
              </a:rPr>
              <a:t>Linaceae</a:t>
            </a:r>
            <a:r>
              <a:rPr lang="fr-FR" sz="3600" b="1" i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fr-FR" sz="36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 régions tempérées, à croissance rapide, à fleurs bleues cultivée principalement pour ses </a:t>
            </a:r>
            <a:r>
              <a:rPr lang="fr-FR" sz="3600" b="1" u="sng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tooltip="Fibre"/>
              </a:rPr>
              <a:t>fibres</a:t>
            </a:r>
            <a:r>
              <a:rPr lang="fr-FR" sz="36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mais aussi pour ses </a:t>
            </a:r>
            <a:r>
              <a:rPr lang="fr-FR" sz="3600" b="1" u="sng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tooltip="Graine"/>
              </a:rPr>
              <a:t>graines</a:t>
            </a:r>
            <a:r>
              <a:rPr lang="fr-FR" sz="36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fr-FR" sz="3600" b="1" u="sng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 tooltip="Oléagineux"/>
              </a:rPr>
              <a:t>oléagineuses</a:t>
            </a:r>
            <a:r>
              <a:rPr lang="fr-FR" sz="36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Les fibres du lin permettent de faire des </a:t>
            </a:r>
            <a:r>
              <a:rPr lang="fr-FR" sz="3600" b="1" u="sng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 tooltip="Corde (outil)"/>
              </a:rPr>
              <a:t>cordes</a:t>
            </a:r>
            <a:r>
              <a:rPr lang="fr-FR" sz="36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du </a:t>
            </a:r>
            <a:r>
              <a:rPr lang="fr-FR" sz="3600" b="1" u="sng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8" tooltip="Textile"/>
              </a:rPr>
              <a:t>tissu</a:t>
            </a:r>
            <a:r>
              <a:rPr lang="fr-FR" sz="36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ou plus récemment des charges isolantes pour des matériaux de construction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23774"/>
            <a:chOff x="0" y="0"/>
            <a:chExt cx="674" cy="512"/>
          </a:xfrm>
        </p:grpSpPr>
        <p:pic>
          <p:nvPicPr>
            <p:cNvPr id="25602" name="Picture 2" descr="InsertedImage.jpg"/>
            <p:cNvPicPr>
              <a:picLocks noChangeAspect="1"/>
            </p:cNvPicPr>
            <p:nvPr/>
          </p:nvPicPr>
          <p:blipFill>
            <a:blip r:embed="rId2" cstate="print"/>
            <a:srcRect t="3125" b="3125"/>
            <a:stretch>
              <a:fillRect/>
            </a:stretch>
          </p:blipFill>
          <p:spPr bwMode="auto">
            <a:xfrm>
              <a:off x="17" y="14"/>
              <a:ext cx="640" cy="48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/>
              <a:tailEnd/>
            </a:ln>
            <a:effectLst/>
          </p:spPr>
        </p:pic>
        <p:pic>
          <p:nvPicPr>
            <p:cNvPr id="25603" name="Picture 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74" cy="512"/>
            </a:xfrm>
            <a:prstGeom prst="rect">
              <a:avLst/>
            </a:prstGeom>
            <a:no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Fleurs 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 Lin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16505" y="0"/>
            <a:ext cx="9027495" cy="6858000"/>
            <a:chOff x="0" y="0"/>
            <a:chExt cx="799" cy="606"/>
          </a:xfrm>
        </p:grpSpPr>
        <p:pic>
          <p:nvPicPr>
            <p:cNvPr id="26626" name="Picture 2" descr="InsertedImage.jpg"/>
            <p:cNvPicPr>
              <a:picLocks noChangeAspect="1"/>
            </p:cNvPicPr>
            <p:nvPr/>
          </p:nvPicPr>
          <p:blipFill>
            <a:blip r:embed="rId2" cstate="print"/>
            <a:srcRect t="19574" b="19574"/>
            <a:stretch>
              <a:fillRect/>
            </a:stretch>
          </p:blipFill>
          <p:spPr bwMode="auto">
            <a:xfrm>
              <a:off x="17" y="14"/>
              <a:ext cx="765" cy="574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/>
              <a:tailEnd/>
            </a:ln>
            <a:effectLst/>
          </p:spPr>
        </p:pic>
        <p:pic>
          <p:nvPicPr>
            <p:cNvPr id="26627" name="Picture 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799" cy="606"/>
            </a:xfrm>
            <a:prstGeom prst="rect">
              <a:avLst/>
            </a:prstGeom>
            <a:no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  <p:sp>
        <p:nvSpPr>
          <p:cNvPr id="5" name="ZoneTexte 4"/>
          <p:cNvSpPr txBox="1"/>
          <p:nvPr/>
        </p:nvSpPr>
        <p:spPr>
          <a:xfrm>
            <a:off x="2843808" y="764704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 gousses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138009"/>
            <a:ext cx="9144000" cy="6719991"/>
            <a:chOff x="0" y="0"/>
            <a:chExt cx="799" cy="606"/>
          </a:xfrm>
        </p:grpSpPr>
        <p:pic>
          <p:nvPicPr>
            <p:cNvPr id="27650" name="Picture 2" descr="InsertedImage.jpg"/>
            <p:cNvPicPr>
              <a:picLocks noChangeAspect="1"/>
            </p:cNvPicPr>
            <p:nvPr/>
          </p:nvPicPr>
          <p:blipFill>
            <a:blip r:embed="rId2" cstate="print"/>
            <a:srcRect l="5583" r="5583"/>
            <a:stretch>
              <a:fillRect/>
            </a:stretch>
          </p:blipFill>
          <p:spPr bwMode="auto">
            <a:xfrm>
              <a:off x="17" y="14"/>
              <a:ext cx="765" cy="574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/>
              <a:tailEnd/>
            </a:ln>
            <a:effectLst/>
          </p:spPr>
        </p:pic>
        <p:pic>
          <p:nvPicPr>
            <p:cNvPr id="27651" name="Picture 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799" cy="606"/>
            </a:xfrm>
            <a:prstGeom prst="rect">
              <a:avLst/>
            </a:prstGeom>
            <a:no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  <p:sp>
        <p:nvSpPr>
          <p:cNvPr id="5" name="ZoneTexte 4"/>
          <p:cNvSpPr txBox="1"/>
          <p:nvPr/>
        </p:nvSpPr>
        <p:spPr>
          <a:xfrm>
            <a:off x="3203848" y="908720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 GRAINES</a:t>
            </a:r>
            <a:endParaRPr lang="fr-FR" sz="4000" dirty="0">
              <a:ln w="18415" cmpd="sng">
                <a:solidFill>
                  <a:srgbClr val="00B0F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70C0"/>
          </a:solidFill>
        </p:spPr>
        <p:txBody>
          <a:bodyPr/>
          <a:lstStyle/>
          <a:p>
            <a:pPr>
              <a:buNone/>
            </a:pPr>
            <a:r>
              <a:rPr lang="fr-FR" sz="4000" b="1" dirty="0" smtClean="0"/>
              <a:t>  </a:t>
            </a:r>
          </a:p>
          <a:p>
            <a:pPr>
              <a:buNone/>
            </a:pPr>
            <a:r>
              <a:rPr lang="fr-FR" sz="4000" b="1" dirty="0"/>
              <a:t> </a:t>
            </a:r>
            <a:r>
              <a:rPr lang="fr-FR" sz="4000" b="1" dirty="0" smtClean="0"/>
              <a:t> </a:t>
            </a:r>
            <a:r>
              <a:rPr lang="fr-FR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 </a:t>
            </a:r>
            <a:r>
              <a:rPr lang="fr-F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graines sont utilisées pour produire de l'</a:t>
            </a:r>
            <a:r>
              <a:rPr lang="fr-FR" sz="4000" u="sng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tooltip="Huile de lin"/>
              </a:rPr>
              <a:t>huile de lin</a:t>
            </a:r>
            <a:r>
              <a:rPr lang="fr-F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fr-FR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utilisée dans l'industrie, </a:t>
            </a:r>
            <a:r>
              <a:rPr lang="fr-F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 l'</a:t>
            </a:r>
            <a:r>
              <a:rPr lang="fr-FR" sz="4000" u="sng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tooltip="Encre"/>
              </a:rPr>
              <a:t>encre</a:t>
            </a:r>
            <a:r>
              <a:rPr lang="fr-F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fr-FR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fr-F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 la </a:t>
            </a:r>
            <a:r>
              <a:rPr lang="fr-FR" sz="4000" u="sng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tooltip="Peinture"/>
              </a:rPr>
              <a:t>peinture</a:t>
            </a:r>
            <a:r>
              <a:rPr lang="fr-FR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et </a:t>
            </a:r>
            <a:r>
              <a:rPr lang="fr-F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pour la consommation humaine et animale, à cause de sa richesse en </a:t>
            </a:r>
            <a:r>
              <a:rPr lang="fr-FR" sz="4000" u="sng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tooltip="Oméga 3"/>
              </a:rPr>
              <a:t>oméga 3</a:t>
            </a:r>
            <a:r>
              <a:rPr lang="fr-FR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fr-FR" dirty="0">
              <a:ln w="18415" cmpd="sng">
                <a:solidFill>
                  <a:srgbClr val="FFFF00"/>
                </a:solidFill>
                <a:prstDash val="solid"/>
              </a:ln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txBody>
          <a:bodyPr/>
          <a:lstStyle/>
          <a:p>
            <a:endParaRPr lang="fr-FR" b="1" dirty="0" smtClean="0">
              <a:ln>
                <a:solidFill>
                  <a:srgbClr val="FFFF00"/>
                </a:solidFill>
              </a:ln>
            </a:endParaRPr>
          </a:p>
          <a:p>
            <a:pPr>
              <a:buNone/>
            </a:pPr>
            <a:r>
              <a:rPr lang="fr-FR" sz="4000" b="1" dirty="0" smtClean="0">
                <a:ln>
                  <a:solidFill>
                    <a:srgbClr val="FFFF00"/>
                  </a:solidFill>
                </a:ln>
              </a:rPr>
              <a:t>   </a:t>
            </a:r>
            <a:r>
              <a:rPr lang="fr-FR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 </a:t>
            </a:r>
            <a:r>
              <a:rPr lang="fr-F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lin est une des rares </a:t>
            </a:r>
            <a:r>
              <a:rPr lang="fr-FR" sz="4000" u="sng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tooltip="Fibre"/>
              </a:rPr>
              <a:t>fibres</a:t>
            </a:r>
            <a:r>
              <a:rPr lang="fr-F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textiles végétales européennes. Elle a la particularité d'être une fibre longue (plusieurs dizaines de centimètres), par rapport aux fibres courtes (coton, chanvre) ou moyennes (laine). </a:t>
            </a:r>
            <a:endParaRPr lang="fr-FR" sz="4000" b="1" dirty="0">
              <a:ln w="18415" cmpd="sng">
                <a:solidFill>
                  <a:srgbClr val="FFFF00"/>
                </a:solidFill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1322</Words>
  <Application>Microsoft Office PowerPoint</Application>
  <PresentationFormat>Affichage à l'écran (4:3)</PresentationFormat>
  <Paragraphs>134</Paragraphs>
  <Slides>37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Thème Office</vt:lpstr>
      <vt:lpstr>     Message pour le 21 /01/12 </vt:lpstr>
      <vt:lpstr>PETIT MAIS GRAND </vt:lpstr>
      <vt:lpstr>Présentation PowerPoint</vt:lpstr>
      <vt:lpstr>Présentation PowerPoint</vt:lpstr>
      <vt:lpstr>Fleurs de Lin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Quand la digestion ne se réalise pas correctement, il peut se produire une constipation</vt:lpstr>
      <vt:lpstr>Présentation PowerPoint</vt:lpstr>
      <vt:lpstr>Présentation PowerPoint</vt:lpstr>
      <vt:lpstr>Lin, un nettoyeur étonnant</vt:lpstr>
      <vt:lpstr>Ouvrant la voie à la circulation du sang  en diminuant le taux du mauvais cholestérol dans le sang, </vt:lpstr>
      <vt:lpstr>Présentation PowerPoint</vt:lpstr>
      <vt:lpstr>Présentation PowerPoint</vt:lpstr>
      <vt:lpstr>   L’Oméga-3 intervient dans la fonction cérébrale</vt:lpstr>
      <vt:lpstr>Présentation PowerPoint</vt:lpstr>
      <vt:lpstr>Présentation PowerPoint</vt:lpstr>
      <vt:lpstr>Présentation PowerPoint</vt:lpstr>
      <vt:lpstr>Qui donne ce vêtement ?</vt:lpstr>
      <vt:lpstr>Présentation PowerPoint</vt:lpstr>
      <vt:lpstr>Les noces de l'Agneau sont venues...</vt:lpstr>
      <vt:lpstr>Il a un vêtement de mariage pour vous </vt:lpstr>
      <vt:lpstr>Présentation PowerPoint</vt:lpstr>
      <vt:lpstr>  Voulez-vous commencer à vous préparer aujourd'hui? Etes-vous prêts?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PETITE MAIS GRANDE</dc:title>
  <dc:creator>SEJOR</dc:creator>
  <cp:lastModifiedBy>oculi myriam</cp:lastModifiedBy>
  <cp:revision>30</cp:revision>
  <dcterms:created xsi:type="dcterms:W3CDTF">2011-12-14T01:17:28Z</dcterms:created>
  <dcterms:modified xsi:type="dcterms:W3CDTF">2012-01-09T14:51:12Z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TC010438371036</vt:lpwstr>
  </property>
</Properties>
</file>